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</p:sldIdLst>
  <p:sldSz cx="21383625" cy="30275213"/>
  <p:notesSz cx="14198600" cy="20104100"/>
  <p:defaultTextStyle>
    <a:defPPr>
      <a:defRPr lang="pl-PL"/>
    </a:defPPr>
    <a:lvl1pPr algn="l" defTabSz="1376363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687388" indent="-230188" algn="l" defTabSz="1376363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376363" indent="-461963" algn="l" defTabSz="1376363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2063750" indent="-692150" algn="l" defTabSz="1376363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752725" indent="-923925" algn="l" defTabSz="1376363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24">
          <p15:clr>
            <a:srgbClr val="A4A3A4"/>
          </p15:clr>
        </p15:guide>
        <p15:guide id="2" pos="6591">
          <p15:clr>
            <a:srgbClr val="A4A3A4"/>
          </p15:clr>
        </p15:guide>
        <p15:guide id="3" pos="6879">
          <p15:clr>
            <a:srgbClr val="A4A3A4"/>
          </p15:clr>
        </p15:guide>
        <p15:guide id="4" pos="13263">
          <p15:clr>
            <a:srgbClr val="A4A3A4"/>
          </p15:clr>
        </p15:guide>
        <p15:guide id="5" pos="159">
          <p15:clr>
            <a:srgbClr val="A4A3A4"/>
          </p15:clr>
        </p15:guide>
        <p15:guide id="6" orient="horz" pos="8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8" autoAdjust="0"/>
    <p:restoredTop sz="94660"/>
  </p:normalViewPr>
  <p:slideViewPr>
    <p:cSldViewPr showGuides="1">
      <p:cViewPr>
        <p:scale>
          <a:sx n="50" d="100"/>
          <a:sy n="50" d="100"/>
        </p:scale>
        <p:origin x="418" y="-6014"/>
      </p:cViewPr>
      <p:guideLst>
        <p:guide orient="horz" pos="3824"/>
        <p:guide pos="6591"/>
        <p:guide pos="6879"/>
        <p:guide pos="13263"/>
        <p:guide pos="159"/>
        <p:guide orient="horz" pos="8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10523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4209"/>
            </a:lvl1pPr>
            <a:lvl2pPr marL="801883" indent="0" algn="ctr">
              <a:buNone/>
              <a:defRPr sz="3508"/>
            </a:lvl2pPr>
            <a:lvl3pPr marL="1603766" indent="0" algn="ctr">
              <a:buNone/>
              <a:defRPr sz="3157"/>
            </a:lvl3pPr>
            <a:lvl4pPr marL="2405649" indent="0" algn="ctr">
              <a:buNone/>
              <a:defRPr sz="2806"/>
            </a:lvl4pPr>
            <a:lvl5pPr marL="3207532" indent="0" algn="ctr">
              <a:buNone/>
              <a:defRPr sz="2806"/>
            </a:lvl5pPr>
            <a:lvl6pPr marL="4009415" indent="0" algn="ctr">
              <a:buNone/>
              <a:defRPr sz="2806"/>
            </a:lvl6pPr>
            <a:lvl7pPr marL="4811298" indent="0" algn="ctr">
              <a:buNone/>
              <a:defRPr sz="2806"/>
            </a:lvl7pPr>
            <a:lvl8pPr marL="5613182" indent="0" algn="ctr">
              <a:buNone/>
              <a:defRPr sz="2806"/>
            </a:lvl8pPr>
            <a:lvl9pPr marL="6415065" indent="0" algn="ctr">
              <a:buNone/>
              <a:defRPr sz="2806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182FE-2034-43BF-8B61-DA0B9512AA3B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F3835-B8C0-4E23-9B7E-A32461E2C79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5827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91CD6-EEEF-4810-8895-36A5639ADDD8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DCFE7-5BC6-4155-BEBA-3BF7E55FBCE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79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5302657" y="1611875"/>
            <a:ext cx="4610844" cy="25656844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470124" y="1611875"/>
            <a:ext cx="13565237" cy="25656844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FA440-4EBA-4D8A-9140-A7B52E03B838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2940-3C7C-4EC2-92E8-B3BDA9FE38F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6967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6B71584-7FFF-44A0-85BF-93BACFA2A94E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A1A3F87-0E85-415C-BD6A-1A62ECA93929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436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53248-84FB-4EFB-B5D8-8F9603B03204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1DEC0-D55E-40A1-801B-F26D191FD9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918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10523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1pPr>
            <a:lvl2pPr marL="801883" indent="0">
              <a:buNone/>
              <a:defRPr sz="3508">
                <a:solidFill>
                  <a:schemeClr val="tx1">
                    <a:tint val="75000"/>
                  </a:schemeClr>
                </a:solidFill>
              </a:defRPr>
            </a:lvl2pPr>
            <a:lvl3pPr marL="1603766" indent="0">
              <a:buNone/>
              <a:defRPr sz="3157">
                <a:solidFill>
                  <a:schemeClr val="tx1">
                    <a:tint val="75000"/>
                  </a:schemeClr>
                </a:solidFill>
              </a:defRPr>
            </a:lvl3pPr>
            <a:lvl4pPr marL="2405649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4pPr>
            <a:lvl5pPr marL="3207532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5pPr>
            <a:lvl6pPr marL="4009415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6pPr>
            <a:lvl7pPr marL="4811298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7pPr>
            <a:lvl8pPr marL="5613182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8pPr>
            <a:lvl9pPr marL="6415065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FC79B-7E21-4281-973F-C72026AEB03F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870B4-7F6A-431A-9D57-9BB8038EB09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238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EC939-D309-4441-821A-A1F76121F22D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6DE83-01D2-4CE5-8F91-2C33AEDA3FB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763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A0516-B5B5-4FB2-82A3-0D36E333E048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8E080-C45D-43D6-943C-3CD5EE15D14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010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696E6-DB17-4CBB-A33A-EFAD7D91FFD9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D75FD-CDB1-4EF5-A094-12BE26DCFA1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002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5DFE6-1173-4ACC-93E7-BF119BCCD407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46DEA-CBD1-476A-8E64-4BADFE2B444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949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5612"/>
            </a:lvl1pPr>
            <a:lvl2pPr>
              <a:defRPr sz="4911"/>
            </a:lvl2pPr>
            <a:lvl3pPr>
              <a:defRPr sz="4209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BC72E-5C77-44E5-8021-A6A0E08C6BA3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9C182-9CA3-4E0F-9BAC-B7AE55D5070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831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 rtlCol="0">
            <a:normAutofit/>
          </a:bodyPr>
          <a:lstStyle>
            <a:lvl1pPr marL="0" indent="0">
              <a:buNone/>
              <a:defRPr sz="5612"/>
            </a:lvl1pPr>
            <a:lvl2pPr marL="801883" indent="0">
              <a:buNone/>
              <a:defRPr sz="4911"/>
            </a:lvl2pPr>
            <a:lvl3pPr marL="1603766" indent="0">
              <a:buNone/>
              <a:defRPr sz="4209"/>
            </a:lvl3pPr>
            <a:lvl4pPr marL="2405649" indent="0">
              <a:buNone/>
              <a:defRPr sz="3508"/>
            </a:lvl4pPr>
            <a:lvl5pPr marL="3207532" indent="0">
              <a:buNone/>
              <a:defRPr sz="3508"/>
            </a:lvl5pPr>
            <a:lvl6pPr marL="4009415" indent="0">
              <a:buNone/>
              <a:defRPr sz="3508"/>
            </a:lvl6pPr>
            <a:lvl7pPr marL="4811298" indent="0">
              <a:buNone/>
              <a:defRPr sz="3508"/>
            </a:lvl7pPr>
            <a:lvl8pPr marL="5613182" indent="0">
              <a:buNone/>
              <a:defRPr sz="3508"/>
            </a:lvl8pPr>
            <a:lvl9pPr marL="6415065" indent="0">
              <a:buNone/>
              <a:defRPr sz="3508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A18B0-B772-498D-9A36-3BBC62A60719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1E2BA-5432-49EB-A656-46FA08364C0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2925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1470025" y="1611313"/>
            <a:ext cx="18443575" cy="585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1470025" y="8059738"/>
            <a:ext cx="18443575" cy="1920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470025" y="28060650"/>
            <a:ext cx="4811713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376882" eaLnBrk="1" fontAlgn="auto" hangingPunct="1">
              <a:spcBef>
                <a:spcPts val="0"/>
              </a:spcBef>
              <a:spcAft>
                <a:spcPts val="0"/>
              </a:spcAft>
              <a:defRPr sz="210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C8FCBA-B193-4590-8112-0CD113291F4E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7083425" y="28060650"/>
            <a:ext cx="7216775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376882" eaLnBrk="1" fontAlgn="auto" hangingPunct="1">
              <a:spcBef>
                <a:spcPts val="0"/>
              </a:spcBef>
              <a:spcAft>
                <a:spcPts val="0"/>
              </a:spcAft>
              <a:defRPr sz="210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15101888" y="28060650"/>
            <a:ext cx="4811712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376882" eaLnBrk="1" fontAlgn="auto" hangingPunct="1">
              <a:spcBef>
                <a:spcPts val="0"/>
              </a:spcBef>
              <a:spcAft>
                <a:spcPts val="0"/>
              </a:spcAft>
              <a:defRPr sz="210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E125CB-8508-4607-AB8F-6BC8692957C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2pPr>
      <a:lvl3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3pPr>
      <a:lvl4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4pPr>
      <a:lvl5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00050" indent="-400050" algn="l" defTabSz="1603375" rtl="0" eaLnBrk="0" fontAlgn="base" hangingPunct="0">
        <a:lnSpc>
          <a:spcPct val="90000"/>
        </a:lnSpc>
        <a:spcBef>
          <a:spcPts val="1750"/>
        </a:spcBef>
        <a:spcAft>
          <a:spcPct val="0"/>
        </a:spcAft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0173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003425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805113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60838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4410357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5212240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6014123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816006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1pPr>
      <a:lvl2pPr marL="801883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2pPr>
      <a:lvl3pPr marL="1603766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3pPr>
      <a:lvl4pPr marL="2405649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20753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00941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4811298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561318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41506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port21.edu.pl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rostokąt 30"/>
          <p:cNvSpPr/>
          <p:nvPr/>
        </p:nvSpPr>
        <p:spPr>
          <a:xfrm>
            <a:off x="252413" y="29424313"/>
            <a:ext cx="20802600" cy="609600"/>
          </a:xfrm>
          <a:prstGeom prst="rect">
            <a:avLst/>
          </a:prstGeom>
          <a:solidFill>
            <a:srgbClr val="EC7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711"/>
          </a:p>
        </p:txBody>
      </p:sp>
      <p:sp>
        <p:nvSpPr>
          <p:cNvPr id="23" name="Prostokąt 22"/>
          <p:cNvSpPr/>
          <p:nvPr/>
        </p:nvSpPr>
        <p:spPr>
          <a:xfrm>
            <a:off x="252413" y="201613"/>
            <a:ext cx="20802600" cy="609600"/>
          </a:xfrm>
          <a:prstGeom prst="rect">
            <a:avLst/>
          </a:prstGeom>
          <a:solidFill>
            <a:srgbClr val="EC7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2711"/>
          </a:p>
        </p:txBody>
      </p:sp>
      <p:sp>
        <p:nvSpPr>
          <p:cNvPr id="2" name="object 2"/>
          <p:cNvSpPr txBox="1"/>
          <p:nvPr/>
        </p:nvSpPr>
        <p:spPr>
          <a:xfrm>
            <a:off x="7110413" y="2923381"/>
            <a:ext cx="13944600" cy="11652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539" b="1" spc="-15" dirty="0">
                <a:solidFill>
                  <a:srgbClr val="000099"/>
                </a:solidFill>
                <a:latin typeface="Arial"/>
                <a:cs typeface="Arial"/>
              </a:rPr>
              <a:t>Tytuł </a:t>
            </a:r>
            <a:r>
              <a:rPr lang="pl-PL" sz="3539" b="1" spc="-45" dirty="0">
                <a:solidFill>
                  <a:srgbClr val="000099"/>
                </a:solidFill>
                <a:latin typeface="Arial"/>
                <a:cs typeface="Arial"/>
              </a:rPr>
              <a:t>referatu </a:t>
            </a:r>
            <a:r>
              <a:rPr sz="3539" b="1" spc="-15" dirty="0">
                <a:solidFill>
                  <a:srgbClr val="000099"/>
                </a:solidFill>
                <a:latin typeface="Arial"/>
                <a:cs typeface="Arial"/>
              </a:rPr>
              <a:t>……….</a:t>
            </a:r>
            <a:endParaRPr sz="3539" dirty="0">
              <a:latin typeface="Arial"/>
              <a:cs typeface="Arial"/>
            </a:endParaRPr>
          </a:p>
          <a:p>
            <a:pPr algn="ctr" defTabSz="1376882" eaLnBrk="1" fontAlgn="auto" hangingPunct="1">
              <a:spcBef>
                <a:spcPts val="572"/>
              </a:spcBef>
              <a:spcAft>
                <a:spcPts val="0"/>
              </a:spcAft>
              <a:defRPr/>
            </a:pPr>
            <a:r>
              <a:rPr sz="3539" b="1" spc="-15" dirty="0">
                <a:solidFill>
                  <a:srgbClr val="000099"/>
                </a:solidFill>
                <a:latin typeface="Arial"/>
                <a:cs typeface="Arial"/>
              </a:rPr>
              <a:t>…………….</a:t>
            </a:r>
            <a:endParaRPr sz="3539" dirty="0">
              <a:latin typeface="Arial"/>
              <a:cs typeface="Arial"/>
            </a:endParaRPr>
          </a:p>
        </p:txBody>
      </p:sp>
      <p:sp>
        <p:nvSpPr>
          <p:cNvPr id="3077" name="object 3"/>
          <p:cNvSpPr txBox="1">
            <a:spLocks noChangeArrowheads="1"/>
          </p:cNvSpPr>
          <p:nvPr/>
        </p:nvSpPr>
        <p:spPr bwMode="auto">
          <a:xfrm>
            <a:off x="252413" y="6138863"/>
            <a:ext cx="10210800" cy="198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905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2263"/>
              </a:lnSpc>
            </a:pPr>
            <a:r>
              <a:rPr lang="pl-PL" altLang="pl-PL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Wprowadzenie</a:t>
            </a:r>
            <a:endParaRPr lang="pl-PL" altLang="pl-PL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ts val="88"/>
              </a:spcBef>
            </a:pPr>
            <a:r>
              <a:rPr lang="pl-PL" altLang="pl-PL" sz="1900">
                <a:latin typeface="Arial" panose="020B0604020202020204" pitchFamily="34" charset="0"/>
                <a:cs typeface="Arial" panose="020B0604020202020204" pitchFamily="34" charset="0"/>
              </a:rPr>
              <a:t>W artykule przedstawiona została nowoczesna metoda z użyciem kopuł do konstruowa-  nia i badania zależności między elementami modeli systemów odpornych na uszkodze-  nia. Kopuły są cenną metodą modelowania dużych systemów niezawodnościowych po-  nieważ rozdzielają brzegowe rozkłady elementów od ich zależności. W konsekwencji ko-  puły mogą być stosowane w algorytmach opartych na BDD. Metody kopuł    można zastosować w przypadkach, gdy wiadomo, że ……. .</a:t>
            </a:r>
          </a:p>
        </p:txBody>
      </p:sp>
      <p:sp>
        <p:nvSpPr>
          <p:cNvPr id="3078" name="object 4"/>
          <p:cNvSpPr txBox="1">
            <a:spLocks noChangeArrowheads="1"/>
          </p:cNvSpPr>
          <p:nvPr/>
        </p:nvSpPr>
        <p:spPr bwMode="auto">
          <a:xfrm>
            <a:off x="3617913" y="8351838"/>
            <a:ext cx="6843712" cy="168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905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</a:pPr>
            <a:r>
              <a:rPr lang="pl-PL" altLang="pl-PL" sz="1900">
                <a:latin typeface="Arial" panose="020B0604020202020204" pitchFamily="34" charset="0"/>
                <a:cs typeface="Arial" panose="020B0604020202020204" pitchFamily="34" charset="0"/>
              </a:rPr>
              <a:t>Trwałość lub gotowość złożonych systemów technicznych  zwykle jest obliczana poprzez ich dekompozycje na moduły  lub elementy, estymację niezawodności elementów i modu-  łów oraz obliczanie niezawodności systemów z niezawod-  ności poszczególnych komponentów i zidentyfikowanych  struktur ……………..…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52413" y="13071475"/>
            <a:ext cx="10210800" cy="3016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1958" spc="-23" dirty="0">
                <a:latin typeface="Arial"/>
                <a:cs typeface="Arial"/>
              </a:rPr>
              <a:t>Tekst, </a:t>
            </a:r>
            <a:r>
              <a:rPr sz="1958" spc="15" dirty="0">
                <a:latin typeface="Arial"/>
                <a:cs typeface="Arial"/>
              </a:rPr>
              <a:t>tekst </a:t>
            </a:r>
            <a:r>
              <a:rPr sz="1958" spc="30" dirty="0">
                <a:latin typeface="Arial"/>
                <a:cs typeface="Arial"/>
              </a:rPr>
              <a:t>…………………rysunki</a:t>
            </a:r>
            <a:r>
              <a:rPr sz="1958" spc="-45" dirty="0">
                <a:latin typeface="Arial"/>
                <a:cs typeface="Arial"/>
              </a:rPr>
              <a:t> </a:t>
            </a:r>
            <a:r>
              <a:rPr sz="1958" spc="30" dirty="0">
                <a:latin typeface="Arial"/>
                <a:cs typeface="Arial"/>
              </a:rPr>
              <a:t>………………tabele…………..………………..</a:t>
            </a:r>
            <a:endParaRPr sz="1958" dirty="0">
              <a:latin typeface="Arial"/>
              <a:cs typeface="Arial"/>
            </a:endParaRPr>
          </a:p>
        </p:txBody>
      </p:sp>
      <p:sp>
        <p:nvSpPr>
          <p:cNvPr id="3080" name="object 6"/>
          <p:cNvSpPr txBox="1">
            <a:spLocks noChangeArrowheads="1"/>
          </p:cNvSpPr>
          <p:nvPr/>
        </p:nvSpPr>
        <p:spPr bwMode="auto">
          <a:xfrm>
            <a:off x="252413" y="16346488"/>
            <a:ext cx="10201275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905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2263"/>
              </a:lnSpc>
            </a:pPr>
            <a:r>
              <a:rPr lang="pl-PL" altLang="pl-PL" sz="2400" b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badawczy i metoda badawcza</a:t>
            </a:r>
            <a:endParaRPr lang="pl-PL" altLang="pl-PL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ts val="88"/>
              </a:spcBef>
            </a:pPr>
            <a:r>
              <a:rPr lang="pl-PL" altLang="pl-PL" sz="1900">
                <a:latin typeface="Arial" panose="020B0604020202020204" pitchFamily="34" charset="0"/>
                <a:cs typeface="Arial" panose="020B0604020202020204" pitchFamily="34" charset="0"/>
              </a:rPr>
              <a:t>Jako interesujące podejście związane z badaniem zależności między modułami, w pracy  tej proponuje się metodę opartą na kopułach [2]. Kopuły są sposobem określania łącz-  nych rozkładów, jeśli tylko znane są rozkłady brzegowe. W szczególności opracowane są  kopuły na potrzeby badania  niezawodności  systemów z zależnymi elementami.     Słowo</a:t>
            </a:r>
          </a:p>
          <a:p>
            <a:pPr algn="just" eaLnBrk="1" hangingPunct="1">
              <a:lnSpc>
                <a:spcPts val="2088"/>
              </a:lnSpc>
            </a:pPr>
            <a:r>
              <a:rPr lang="pl-PL" altLang="pl-PL" sz="1900">
                <a:latin typeface="Arial" panose="020B0604020202020204" pitchFamily="34" charset="0"/>
                <a:cs typeface="Arial" panose="020B0604020202020204" pitchFamily="34" charset="0"/>
              </a:rPr>
              <a:t>„kopuła” jest łacińskim rzeczownikiem, który oznacza „połączenie, więź”.</a:t>
            </a:r>
          </a:p>
          <a:p>
            <a:pPr algn="just" eaLnBrk="1" hangingPunct="1">
              <a:lnSpc>
                <a:spcPts val="2163"/>
              </a:lnSpc>
              <a:spcBef>
                <a:spcPts val="138"/>
              </a:spcBef>
            </a:pPr>
            <a:r>
              <a:rPr lang="pl-PL" altLang="pl-PL" sz="1900">
                <a:latin typeface="Arial" panose="020B0604020202020204" pitchFamily="34" charset="0"/>
                <a:cs typeface="Arial" panose="020B0604020202020204" pitchFamily="34" charset="0"/>
              </a:rPr>
              <a:t>W przypadku dwuwymiarowkwadracie,  [0, 1]     x     [0, 1]     których     brzegowe     rozkłady     są     jednostajne.</a:t>
            </a:r>
          </a:p>
          <a:p>
            <a:pPr algn="just" eaLnBrk="1" hangingPunct="1">
              <a:lnSpc>
                <a:spcPts val="2163"/>
              </a:lnSpc>
              <a:spcBef>
                <a:spcPts val="138"/>
              </a:spcBef>
            </a:pPr>
            <a:r>
              <a:rPr lang="pl-PL" altLang="pl-PL" sz="1900">
                <a:latin typeface="Arial" panose="020B0604020202020204" pitchFamily="34" charset="0"/>
                <a:cs typeface="Arial" panose="020B0604020202020204" pitchFamily="34" charset="0"/>
              </a:rPr>
              <a:t>ym kopuła C jest rozkładem dwóch zmiennych na Kopuły</a:t>
            </a:r>
          </a:p>
          <a:p>
            <a:pPr algn="just" eaLnBrk="1" hangingPunct="1">
              <a:lnSpc>
                <a:spcPts val="2163"/>
              </a:lnSpc>
              <a:spcBef>
                <a:spcPts val="13"/>
              </a:spcBef>
            </a:pPr>
            <a:r>
              <a:rPr lang="pl-PL" altLang="pl-PL" sz="1900"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……………………………………………………………………….. . Własność ta jest sformu-  łowana w twierdzeniu Sklara.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922000" y="6145213"/>
            <a:ext cx="10133013" cy="11557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400" b="1" spc="23" dirty="0">
                <a:solidFill>
                  <a:srgbClr val="000099"/>
                </a:solidFill>
                <a:latin typeface="Arial"/>
                <a:cs typeface="Arial"/>
              </a:rPr>
              <a:t>Wnioski</a:t>
            </a:r>
            <a:endParaRPr sz="2400" dirty="0">
              <a:latin typeface="Arial"/>
              <a:cs typeface="Arial"/>
            </a:endParaRPr>
          </a:p>
          <a:p>
            <a:pPr marL="19125" defTabSz="1376882" eaLnBrk="1" fontAlgn="auto" hangingPunct="1">
              <a:lnSpc>
                <a:spcPts val="217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958" spc="-23" dirty="0">
                <a:latin typeface="Arial"/>
                <a:cs typeface="Arial"/>
              </a:rPr>
              <a:t>Tekst, </a:t>
            </a:r>
            <a:r>
              <a:rPr sz="1958" spc="15" dirty="0">
                <a:latin typeface="Arial"/>
                <a:cs typeface="Arial"/>
              </a:rPr>
              <a:t>tekst</a:t>
            </a:r>
            <a:r>
              <a:rPr sz="1958" spc="-83" dirty="0">
                <a:latin typeface="Arial"/>
                <a:cs typeface="Arial"/>
              </a:rPr>
              <a:t> </a:t>
            </a:r>
            <a:r>
              <a:rPr sz="1958" spc="38" dirty="0">
                <a:latin typeface="Arial"/>
                <a:cs typeface="Arial"/>
              </a:rPr>
              <a:t>…………………………………..</a:t>
            </a:r>
            <a:endParaRPr sz="1958" dirty="0">
              <a:latin typeface="Arial"/>
              <a:cs typeface="Arial"/>
            </a:endParaRPr>
          </a:p>
          <a:p>
            <a:pPr marL="19125" defTabSz="1376882" eaLnBrk="1" fontAlgn="auto" hangingPunct="1">
              <a:lnSpc>
                <a:spcPts val="217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958" spc="38" dirty="0">
                <a:latin typeface="Arial"/>
                <a:cs typeface="Arial"/>
              </a:rPr>
              <a:t>………………………………………………………………………………………………………</a:t>
            </a:r>
            <a:endParaRPr sz="1958" dirty="0">
              <a:latin typeface="Arial"/>
              <a:cs typeface="Arial"/>
            </a:endParaRPr>
          </a:p>
          <a:p>
            <a:pPr marL="19125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958" spc="30" dirty="0">
                <a:latin typeface="Arial"/>
                <a:cs typeface="Arial"/>
              </a:rPr>
              <a:t>……………………………………………………...….</a:t>
            </a:r>
            <a:endParaRPr sz="1958" dirty="0">
              <a:latin typeface="Arial"/>
              <a:cs typeface="Arial"/>
            </a:endParaRPr>
          </a:p>
        </p:txBody>
      </p:sp>
      <p:sp>
        <p:nvSpPr>
          <p:cNvPr id="3082" name="object 9"/>
          <p:cNvSpPr txBox="1">
            <a:spLocks noChangeArrowheads="1"/>
          </p:cNvSpPr>
          <p:nvPr/>
        </p:nvSpPr>
        <p:spPr bwMode="auto">
          <a:xfrm>
            <a:off x="10922000" y="12223750"/>
            <a:ext cx="10133013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905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376363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93000"/>
              </a:lnSpc>
            </a:pPr>
            <a:r>
              <a:rPr lang="pl-PL" altLang="pl-PL" sz="1900">
                <a:latin typeface="Arial" panose="020B0604020202020204" pitchFamily="34" charset="0"/>
                <a:cs typeface="Arial" panose="020B0604020202020204" pitchFamily="34" charset="0"/>
              </a:rPr>
              <a:t>Trwałość lub gotowość złożonych systemów technicznych zwykle jest obliczana poprzez  ich dekompozycje na moduły lub elementy, estymację niezawodności elementów i modu-  łów oraz obliczanie niezawodności systemów z niezawodności poszczególnych kompo-  nentów i zidentyfikowanych struktur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920413" y="15787688"/>
            <a:ext cx="10134600" cy="115411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defTabSz="1376882" eaLnBrk="1" fontAlgn="auto" hangingPunct="1">
              <a:lnSpc>
                <a:spcPts val="225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400" b="1" spc="23" dirty="0">
                <a:solidFill>
                  <a:srgbClr val="0000CC"/>
                </a:solidFill>
                <a:latin typeface="Arial"/>
                <a:cs typeface="Arial"/>
              </a:rPr>
              <a:t>Podsumowanie</a:t>
            </a:r>
            <a:endParaRPr sz="2400" dirty="0">
              <a:latin typeface="Arial"/>
              <a:cs typeface="Arial"/>
            </a:endParaRPr>
          </a:p>
          <a:p>
            <a:pPr marL="19125" defTabSz="1376882" eaLnBrk="1" fontAlgn="auto" hangingPunct="1">
              <a:lnSpc>
                <a:spcPts val="216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958" spc="-23" dirty="0">
                <a:latin typeface="Arial"/>
                <a:cs typeface="Arial"/>
              </a:rPr>
              <a:t>Tekst, </a:t>
            </a:r>
            <a:r>
              <a:rPr sz="1958" spc="15" dirty="0">
                <a:latin typeface="Arial"/>
                <a:cs typeface="Arial"/>
              </a:rPr>
              <a:t>tekst</a:t>
            </a:r>
            <a:r>
              <a:rPr sz="1958" spc="-83" dirty="0">
                <a:latin typeface="Arial"/>
                <a:cs typeface="Arial"/>
              </a:rPr>
              <a:t> </a:t>
            </a:r>
            <a:r>
              <a:rPr sz="1958" spc="38" dirty="0">
                <a:latin typeface="Arial"/>
                <a:cs typeface="Arial"/>
              </a:rPr>
              <a:t>…………………………………..</a:t>
            </a:r>
            <a:endParaRPr sz="1958" dirty="0">
              <a:latin typeface="Arial"/>
              <a:cs typeface="Arial"/>
            </a:endParaRPr>
          </a:p>
          <a:p>
            <a:pPr marL="19125" defTabSz="1376882" eaLnBrk="1" fontAlgn="auto" hangingPunct="1">
              <a:lnSpc>
                <a:spcPts val="217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958" spc="30" dirty="0">
                <a:latin typeface="Arial"/>
                <a:cs typeface="Arial"/>
              </a:rPr>
              <a:t>……………………………………rysunki………………tabele…………..</a:t>
            </a:r>
            <a:endParaRPr sz="1958" dirty="0">
              <a:latin typeface="Arial"/>
              <a:cs typeface="Arial"/>
            </a:endParaRPr>
          </a:p>
          <a:p>
            <a:pPr marL="19125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958" spc="38" dirty="0">
                <a:latin typeface="Arial"/>
                <a:cs typeface="Arial"/>
              </a:rPr>
              <a:t>…………………………………………………….</a:t>
            </a:r>
            <a:endParaRPr sz="1958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79425" y="8074025"/>
            <a:ext cx="2921000" cy="23590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4082">
              <a:latin typeface="+mn-lt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11034713" y="8386763"/>
          <a:ext cx="9867901" cy="1349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5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2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2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27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61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20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23899" marB="0"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899" marB="0"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899" marB="0"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335"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107">
                      <a:solidFill>
                        <a:srgbClr val="5B9BD4"/>
                      </a:solidFill>
                      <a:prstDash val="solid"/>
                    </a:lnL>
                    <a:lnR w="9107">
                      <a:solidFill>
                        <a:srgbClr val="5B9BD4"/>
                      </a:solidFill>
                      <a:prstDash val="solid"/>
                    </a:lnR>
                    <a:lnB w="1922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107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B w="1922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108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B w="1922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108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B w="1922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29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1471" marB="0">
                    <a:lnL w="9108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B w="1922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108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B w="19227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972"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107">
                      <a:solidFill>
                        <a:srgbClr val="5B9BD4"/>
                      </a:solidFill>
                      <a:prstDash val="solid"/>
                    </a:lnL>
                    <a:lnR w="9107">
                      <a:solidFill>
                        <a:srgbClr val="5B9BD4"/>
                      </a:solidFill>
                      <a:prstDash val="solid"/>
                    </a:lnR>
                    <a:lnT w="19227">
                      <a:solidFill>
                        <a:srgbClr val="5B9BD4"/>
                      </a:solidFill>
                      <a:prstDash val="solid"/>
                    </a:lnT>
                    <a:lnB w="910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107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T w="19227">
                      <a:solidFill>
                        <a:srgbClr val="5B9BD4"/>
                      </a:solidFill>
                      <a:prstDash val="solid"/>
                    </a:lnT>
                    <a:lnB w="910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2000" spc="15" dirty="0">
                          <a:latin typeface="Arial"/>
                          <a:cs typeface="Arial"/>
                        </a:rPr>
                        <a:t>34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1471" marB="0">
                    <a:lnL w="9108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T w="19227">
                      <a:solidFill>
                        <a:srgbClr val="5B9BD4"/>
                      </a:solidFill>
                      <a:prstDash val="solid"/>
                    </a:lnT>
                    <a:lnB w="910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2000" spc="10" dirty="0">
                          <a:latin typeface="Arial"/>
                          <a:cs typeface="Arial"/>
                        </a:rPr>
                        <a:t>hj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11471" marB="0">
                    <a:lnL w="9108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T w="19227">
                      <a:solidFill>
                        <a:srgbClr val="5B9BD4"/>
                      </a:solidFill>
                      <a:prstDash val="solid"/>
                    </a:lnT>
                    <a:lnB w="910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108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T w="19227">
                      <a:solidFill>
                        <a:srgbClr val="5B9BD4"/>
                      </a:solidFill>
                      <a:prstDash val="solid"/>
                    </a:lnT>
                    <a:lnB w="9107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108">
                      <a:solidFill>
                        <a:srgbClr val="5B9BD4"/>
                      </a:solidFill>
                      <a:prstDash val="solid"/>
                    </a:lnL>
                    <a:lnR w="9108">
                      <a:solidFill>
                        <a:srgbClr val="5B9BD4"/>
                      </a:solidFill>
                      <a:prstDash val="solid"/>
                    </a:lnR>
                    <a:lnT w="19227">
                      <a:solidFill>
                        <a:srgbClr val="5B9BD4"/>
                      </a:solidFill>
                      <a:prstDash val="solid"/>
                    </a:lnT>
                    <a:lnB w="9107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482600" y="354013"/>
            <a:ext cx="6094413" cy="3365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184" b="1" spc="-15" dirty="0">
                <a:solidFill>
                  <a:srgbClr val="FFFFFF"/>
                </a:solidFill>
                <a:latin typeface="Arial"/>
                <a:cs typeface="Arial"/>
              </a:rPr>
              <a:t>TRANSPORT XXI WIEKU</a:t>
            </a:r>
            <a:endParaRPr sz="2184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59625" y="777875"/>
            <a:ext cx="13895388" cy="148113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376363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376363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376363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376363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50"/>
              </a:spcBef>
              <a:defRPr/>
            </a:pPr>
            <a:endParaRPr lang="pl-PL" altLang="pl-PL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pl-PL" altLang="pl-PL" sz="3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Imię Nazwisko autora </a:t>
            </a:r>
            <a:r>
              <a:rPr lang="pl-PL" altLang="pl-PL" sz="355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pl-PL" altLang="pl-PL" sz="3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Imię Nazwisko współautora </a:t>
            </a:r>
            <a:r>
              <a:rPr lang="pl-PL" altLang="pl-PL" sz="355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pl-PL" altLang="pl-PL" sz="355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ts val="913"/>
              </a:spcBef>
              <a:defRPr/>
            </a:pPr>
            <a:r>
              <a:rPr lang="pl-PL" altLang="pl-PL" sz="2800" b="1" baseline="42000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pl-PL" altLang="pl-PL" sz="4000" b="1" baseline="4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Uczelnia, Instytucja, </a:t>
            </a:r>
            <a:r>
              <a:rPr lang="pl-PL" altLang="pl-PL" sz="2800" b="1" baseline="42000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pl-PL" alt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Uczelnia, Instytucja</a:t>
            </a:r>
            <a:endParaRPr lang="pl-PL" altLang="pl-PL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252413" y="20989925"/>
            <a:ext cx="10210800" cy="471963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958" spc="23" dirty="0">
                <a:latin typeface="Arial"/>
                <a:cs typeface="Arial"/>
              </a:rPr>
              <a:t>Tekst, tekst ……… rysunki ………………tabele…………..</a:t>
            </a: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pl-PL" sz="1958" spc="23" dirty="0">
              <a:latin typeface="Arial"/>
              <a:cs typeface="Arial"/>
            </a:endParaRP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spc="23" dirty="0">
                <a:solidFill>
                  <a:srgbClr val="0000CC"/>
                </a:solidFill>
                <a:latin typeface="Arial"/>
                <a:cs typeface="Arial"/>
              </a:rPr>
              <a:t>Wyniki</a:t>
            </a: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958" spc="23" dirty="0">
                <a:latin typeface="Arial"/>
                <a:cs typeface="Arial"/>
              </a:rPr>
              <a:t>Alternatywnie, kopuła przetrwania łączy jednowymiarowe funkcje przetrwania w funkcje  przetrwania  wielu  zmiennych.  Stąd  w przypadku  dwóch  zmiennych  zachodzi równość</a:t>
            </a: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958" spc="23" dirty="0">
                <a:latin typeface="Arial"/>
                <a:cs typeface="Arial"/>
              </a:rPr>
              <a:t>………………………….. .</a:t>
            </a: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958" spc="23" dirty="0">
                <a:latin typeface="Arial"/>
                <a:cs typeface="Arial"/>
              </a:rPr>
              <a:t>Kopuła przetrwania wiąże łączną i brzegowe funkcje przetrwania w sposób analogiczny  jak kopuła łączy funkcje zawodności. Twierdzenie sformułowane dla rozkładów przetrwa-  </a:t>
            </a:r>
            <a:r>
              <a:rPr lang="pl-PL" sz="1958" spc="23" dirty="0" err="1">
                <a:latin typeface="Arial"/>
                <a:cs typeface="Arial"/>
              </a:rPr>
              <a:t>nia</a:t>
            </a:r>
            <a:r>
              <a:rPr lang="pl-PL" sz="1958" spc="23" dirty="0">
                <a:latin typeface="Arial"/>
                <a:cs typeface="Arial"/>
              </a:rPr>
              <a:t> jest równoważne do twierdzenia </a:t>
            </a:r>
            <a:r>
              <a:rPr lang="pl-PL" sz="1958" spc="23" dirty="0" err="1">
                <a:latin typeface="Arial"/>
                <a:cs typeface="Arial"/>
              </a:rPr>
              <a:t>Sklara</a:t>
            </a:r>
            <a:r>
              <a:rPr lang="pl-PL" sz="1958" spc="23" dirty="0">
                <a:latin typeface="Arial"/>
                <a:cs typeface="Arial"/>
              </a:rPr>
              <a:t> dla funkcji zawodności. Niech S będzie</a:t>
            </a: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958" spc="23" dirty="0">
                <a:latin typeface="Arial"/>
                <a:cs typeface="Arial"/>
              </a:rPr>
              <a:t>n-wymiarową funkcją przetrwania z brzegowymi funkcjami przetrwania, </a:t>
            </a:r>
            <a:r>
              <a:rPr lang="pl-PL" sz="1958" spc="23" dirty="0" err="1">
                <a:latin typeface="Arial"/>
                <a:cs typeface="Arial"/>
              </a:rPr>
              <a:t>S1</a:t>
            </a:r>
            <a:r>
              <a:rPr lang="pl-PL" sz="1958" spc="23" dirty="0">
                <a:latin typeface="Arial"/>
                <a:cs typeface="Arial"/>
              </a:rPr>
              <a:t>, … , Sn </a:t>
            </a:r>
            <a:r>
              <a:rPr lang="pl-PL" sz="1958" spc="23" dirty="0" err="1">
                <a:latin typeface="Arial"/>
                <a:cs typeface="Arial"/>
              </a:rPr>
              <a:t>wów</a:t>
            </a:r>
            <a:r>
              <a:rPr lang="pl-PL" sz="1958" spc="23" dirty="0">
                <a:latin typeface="Arial"/>
                <a:cs typeface="Arial"/>
              </a:rPr>
              <a:t>-</a:t>
            </a: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958" spc="23" dirty="0">
                <a:latin typeface="Arial"/>
                <a:cs typeface="Arial"/>
              </a:rPr>
              <a:t>czas S ma przedstawienie …………………………………………. .</a:t>
            </a: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958" spc="23" dirty="0">
                <a:latin typeface="Arial"/>
                <a:cs typeface="Arial"/>
              </a:rPr>
              <a:t>Kopuła ………………………….. w sposób analogiczny jak kopuła łączy funkcje zawodno-  </a:t>
            </a:r>
            <a:r>
              <a:rPr lang="pl-PL" sz="1958" spc="23" dirty="0" err="1">
                <a:latin typeface="Arial"/>
                <a:cs typeface="Arial"/>
              </a:rPr>
              <a:t>ści</a:t>
            </a:r>
            <a:r>
              <a:rPr lang="pl-PL" sz="1958" spc="23" dirty="0">
                <a:latin typeface="Arial"/>
                <a:cs typeface="Arial"/>
              </a:rPr>
              <a:t>. Twierdzenie sformułowane dla rozkładów przetrwania jest równoważne do twierdze-  </a:t>
            </a:r>
            <a:r>
              <a:rPr lang="pl-PL" sz="1958" spc="23" dirty="0" err="1">
                <a:latin typeface="Arial"/>
                <a:cs typeface="Arial"/>
              </a:rPr>
              <a:t>nia</a:t>
            </a:r>
            <a:r>
              <a:rPr lang="pl-PL" sz="1958" spc="23" dirty="0">
                <a:latin typeface="Arial"/>
                <a:cs typeface="Arial"/>
              </a:rPr>
              <a:t> </a:t>
            </a:r>
            <a:r>
              <a:rPr lang="pl-PL" sz="1958" spc="23" dirty="0" err="1">
                <a:latin typeface="Arial"/>
                <a:cs typeface="Arial"/>
              </a:rPr>
              <a:t>Sklara</a:t>
            </a:r>
            <a:r>
              <a:rPr lang="pl-PL" sz="1958" spc="23" dirty="0">
                <a:latin typeface="Arial"/>
                <a:cs typeface="Arial"/>
              </a:rPr>
              <a:t> dla funkcji zawodności. Niech S będzie -wymiarową funkcją przetrwania z  brzegowymi   funkcjami   przetrwania,   </a:t>
            </a:r>
            <a:r>
              <a:rPr lang="pl-PL" sz="1958" spc="23" dirty="0" err="1">
                <a:latin typeface="Arial"/>
                <a:cs typeface="Arial"/>
              </a:rPr>
              <a:t>S1</a:t>
            </a:r>
            <a:r>
              <a:rPr lang="pl-PL" sz="1958" spc="23" dirty="0">
                <a:latin typeface="Arial"/>
                <a:cs typeface="Arial"/>
              </a:rPr>
              <a:t>,  …  ,  Sn     wówczas   S   ma  przedstawienie</a:t>
            </a: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958" spc="23" dirty="0">
                <a:latin typeface="Arial"/>
                <a:cs typeface="Arial"/>
              </a:rPr>
              <a:t>…………………………………………. .</a:t>
            </a:r>
          </a:p>
        </p:txBody>
      </p:sp>
      <p:sp>
        <p:nvSpPr>
          <p:cNvPr id="20" name="object 6"/>
          <p:cNvSpPr txBox="1"/>
          <p:nvPr/>
        </p:nvSpPr>
        <p:spPr>
          <a:xfrm>
            <a:off x="10922000" y="21220113"/>
            <a:ext cx="10133013" cy="253523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spc="23" dirty="0">
                <a:solidFill>
                  <a:srgbClr val="0000CC"/>
                </a:solidFill>
                <a:latin typeface="Arial"/>
                <a:cs typeface="Arial"/>
              </a:rPr>
              <a:t>Bibliografia</a:t>
            </a:r>
            <a:endParaRPr lang="pl-PL" sz="2400" dirty="0">
              <a:latin typeface="+mn-lt"/>
            </a:endParaRPr>
          </a:p>
          <a:p>
            <a:pPr marL="262968" indent="-262968" algn="just" defTabSz="1376882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sz="2108" dirty="0" err="1">
                <a:latin typeface="+mn-lt"/>
              </a:rPr>
              <a:t>Kaminov</a:t>
            </a:r>
            <a:r>
              <a:rPr lang="pl-PL" sz="2108" dirty="0">
                <a:latin typeface="+mn-lt"/>
              </a:rPr>
              <a:t> </a:t>
            </a:r>
            <a:r>
              <a:rPr lang="pl-PL" sz="2108" dirty="0" err="1">
                <a:latin typeface="+mn-lt"/>
              </a:rPr>
              <a:t>I.P</a:t>
            </a:r>
            <a:r>
              <a:rPr lang="pl-PL" sz="2108" dirty="0">
                <a:latin typeface="+mn-lt"/>
              </a:rPr>
              <a:t>., Li T., </a:t>
            </a:r>
            <a:r>
              <a:rPr lang="pl-PL" sz="2108" dirty="0" err="1">
                <a:latin typeface="+mn-lt"/>
              </a:rPr>
              <a:t>Willner</a:t>
            </a:r>
            <a:r>
              <a:rPr lang="pl-PL" sz="2108" dirty="0">
                <a:latin typeface="+mn-lt"/>
              </a:rPr>
              <a:t> </a:t>
            </a:r>
            <a:r>
              <a:rPr lang="pl-PL" sz="2108" dirty="0" err="1">
                <a:latin typeface="+mn-lt"/>
              </a:rPr>
              <a:t>A.E</a:t>
            </a:r>
            <a:r>
              <a:rPr lang="pl-PL" sz="2108" dirty="0">
                <a:latin typeface="+mn-lt"/>
              </a:rPr>
              <a:t>.: </a:t>
            </a:r>
            <a:r>
              <a:rPr lang="pl-PL" sz="2108" i="1" dirty="0">
                <a:latin typeface="+mn-lt"/>
              </a:rPr>
              <a:t>Optical </a:t>
            </a:r>
            <a:r>
              <a:rPr lang="pl-PL" sz="2108" i="1" dirty="0" err="1">
                <a:latin typeface="+mn-lt"/>
              </a:rPr>
              <a:t>Fiber</a:t>
            </a:r>
            <a:r>
              <a:rPr lang="pl-PL" sz="2108" i="1" dirty="0">
                <a:latin typeface="+mn-lt"/>
              </a:rPr>
              <a:t> </a:t>
            </a:r>
            <a:r>
              <a:rPr lang="pl-PL" sz="2108" i="1" dirty="0" err="1">
                <a:latin typeface="+mn-lt"/>
              </a:rPr>
              <a:t>Telecommunications</a:t>
            </a:r>
            <a:r>
              <a:rPr lang="pl-PL" sz="2108" i="1" dirty="0">
                <a:latin typeface="+mn-lt"/>
              </a:rPr>
              <a:t> V B</a:t>
            </a:r>
            <a:r>
              <a:rPr lang="pl-PL" sz="2108" dirty="0">
                <a:latin typeface="+mn-lt"/>
              </a:rPr>
              <a:t>, </a:t>
            </a:r>
            <a:r>
              <a:rPr lang="pl-PL" sz="2108" dirty="0" err="1">
                <a:latin typeface="+mn-lt"/>
              </a:rPr>
              <a:t>Elsevier</a:t>
            </a:r>
            <a:r>
              <a:rPr lang="pl-PL" sz="2108" dirty="0">
                <a:latin typeface="+mn-lt"/>
              </a:rPr>
              <a:t>, Am-</a:t>
            </a:r>
            <a:r>
              <a:rPr lang="pl-PL" sz="2108" dirty="0" err="1">
                <a:latin typeface="+mn-lt"/>
              </a:rPr>
              <a:t>sterdam</a:t>
            </a:r>
            <a:r>
              <a:rPr lang="pl-PL" sz="2108" dirty="0">
                <a:latin typeface="+mn-lt"/>
              </a:rPr>
              <a:t>, 2008. </a:t>
            </a:r>
          </a:p>
          <a:p>
            <a:pPr marL="262968" indent="-262968" algn="just" defTabSz="1376882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sz="2108" dirty="0" err="1">
                <a:latin typeface="+mn-lt"/>
              </a:rPr>
              <a:t>Embrechts</a:t>
            </a:r>
            <a:r>
              <a:rPr lang="pl-PL" sz="2108" dirty="0">
                <a:latin typeface="+mn-lt"/>
              </a:rPr>
              <a:t> P., </a:t>
            </a:r>
            <a:r>
              <a:rPr lang="pl-PL" sz="2108" dirty="0" err="1">
                <a:latin typeface="+mn-lt"/>
              </a:rPr>
              <a:t>Lindskog</a:t>
            </a:r>
            <a:r>
              <a:rPr lang="pl-PL" sz="2108" dirty="0">
                <a:latin typeface="+mn-lt"/>
              </a:rPr>
              <a:t> F., </a:t>
            </a:r>
            <a:r>
              <a:rPr lang="pl-PL" sz="2108" dirty="0" err="1">
                <a:latin typeface="+mn-lt"/>
              </a:rPr>
              <a:t>McNeil</a:t>
            </a:r>
            <a:r>
              <a:rPr lang="pl-PL" sz="2108" dirty="0">
                <a:latin typeface="+mn-lt"/>
              </a:rPr>
              <a:t>, A.: </a:t>
            </a:r>
            <a:r>
              <a:rPr lang="pl-PL" sz="2108" i="1" dirty="0" err="1">
                <a:latin typeface="+mn-lt"/>
              </a:rPr>
              <a:t>Modelling</a:t>
            </a:r>
            <a:r>
              <a:rPr lang="pl-PL" sz="2108" i="1" dirty="0">
                <a:latin typeface="+mn-lt"/>
              </a:rPr>
              <a:t> </a:t>
            </a:r>
            <a:r>
              <a:rPr lang="pl-PL" sz="2108" i="1" dirty="0" err="1">
                <a:latin typeface="+mn-lt"/>
              </a:rPr>
              <a:t>Dependence</a:t>
            </a:r>
            <a:r>
              <a:rPr lang="pl-PL" sz="2108" i="1" dirty="0">
                <a:latin typeface="+mn-lt"/>
              </a:rPr>
              <a:t> with </a:t>
            </a:r>
            <a:r>
              <a:rPr lang="pl-PL" sz="2108" i="1" dirty="0" err="1">
                <a:latin typeface="+mn-lt"/>
              </a:rPr>
              <a:t>Copulas</a:t>
            </a:r>
            <a:r>
              <a:rPr lang="pl-PL" sz="2108" i="1" dirty="0">
                <a:latin typeface="+mn-lt"/>
              </a:rPr>
              <a:t> and </a:t>
            </a:r>
            <a:r>
              <a:rPr lang="pl-PL" sz="2108" i="1" dirty="0" err="1">
                <a:latin typeface="+mn-lt"/>
              </a:rPr>
              <a:t>Appli-cations</a:t>
            </a:r>
            <a:r>
              <a:rPr lang="pl-PL" sz="2108" i="1" dirty="0">
                <a:latin typeface="+mn-lt"/>
              </a:rPr>
              <a:t> to </a:t>
            </a:r>
            <a:r>
              <a:rPr lang="pl-PL" sz="2108" i="1" dirty="0" err="1">
                <a:latin typeface="+mn-lt"/>
              </a:rPr>
              <a:t>Risk</a:t>
            </a:r>
            <a:r>
              <a:rPr lang="pl-PL" sz="2108" i="1" dirty="0">
                <a:latin typeface="+mn-lt"/>
              </a:rPr>
              <a:t> Management</a:t>
            </a:r>
            <a:r>
              <a:rPr lang="pl-PL" sz="2108" dirty="0">
                <a:latin typeface="+mn-lt"/>
              </a:rPr>
              <a:t>. W: </a:t>
            </a:r>
            <a:r>
              <a:rPr lang="pl-PL" sz="2108" dirty="0" err="1">
                <a:latin typeface="+mn-lt"/>
              </a:rPr>
              <a:t>Handbook</a:t>
            </a:r>
            <a:r>
              <a:rPr lang="pl-PL" sz="2108" dirty="0">
                <a:latin typeface="+mn-lt"/>
              </a:rPr>
              <a:t> of Heavy </a:t>
            </a:r>
            <a:r>
              <a:rPr lang="pl-PL" sz="2108" dirty="0" err="1">
                <a:latin typeface="+mn-lt"/>
              </a:rPr>
              <a:t>Tailed</a:t>
            </a:r>
            <a:r>
              <a:rPr lang="pl-PL" sz="2108" dirty="0">
                <a:latin typeface="+mn-lt"/>
              </a:rPr>
              <a:t> </a:t>
            </a:r>
            <a:r>
              <a:rPr lang="pl-PL" sz="2108" dirty="0" err="1">
                <a:latin typeface="+mn-lt"/>
              </a:rPr>
              <a:t>Distributions</a:t>
            </a:r>
            <a:r>
              <a:rPr lang="pl-PL" sz="2108" dirty="0">
                <a:latin typeface="+mn-lt"/>
              </a:rPr>
              <a:t> in Finance, ed. S. </a:t>
            </a:r>
            <a:r>
              <a:rPr lang="pl-PL" sz="2108" dirty="0" err="1">
                <a:latin typeface="+mn-lt"/>
              </a:rPr>
              <a:t>Rachev</a:t>
            </a:r>
            <a:r>
              <a:rPr lang="pl-PL" sz="2108" dirty="0">
                <a:latin typeface="+mn-lt"/>
              </a:rPr>
              <a:t>, </a:t>
            </a:r>
            <a:r>
              <a:rPr lang="pl-PL" sz="2108" dirty="0" err="1">
                <a:latin typeface="+mn-lt"/>
              </a:rPr>
              <a:t>Elsevier</a:t>
            </a:r>
            <a:r>
              <a:rPr lang="pl-PL" sz="2108" dirty="0">
                <a:latin typeface="+mn-lt"/>
              </a:rPr>
              <a:t>, rozdział 8, 2003, str. 329-384.</a:t>
            </a:r>
          </a:p>
          <a:p>
            <a:pPr marL="262968" indent="-262968" algn="just" defTabSz="1376882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sz="2108" dirty="0">
                <a:latin typeface="+mn-lt"/>
              </a:rPr>
              <a:t> </a:t>
            </a:r>
          </a:p>
          <a:p>
            <a:pPr marL="19125" algn="just" defTabSz="1376882" eaLnBrk="1" fontAlgn="auto" hangingPunct="1">
              <a:lnSpc>
                <a:spcPts val="2266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958" dirty="0">
              <a:latin typeface="Arial"/>
              <a:cs typeface="Arial"/>
            </a:endParaRPr>
          </a:p>
        </p:txBody>
      </p:sp>
      <p:sp>
        <p:nvSpPr>
          <p:cNvPr id="17" name="object 5"/>
          <p:cNvSpPr txBox="1"/>
          <p:nvPr/>
        </p:nvSpPr>
        <p:spPr>
          <a:xfrm>
            <a:off x="252413" y="12153900"/>
            <a:ext cx="10210800" cy="3016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958" spc="-23" dirty="0">
                <a:solidFill>
                  <a:srgbClr val="FF0000"/>
                </a:solidFill>
                <a:latin typeface="Arial"/>
                <a:cs typeface="Arial"/>
              </a:rPr>
              <a:t>Czcionka dowolna w zależności od ilości tekstu, ale czytelna ……………….</a:t>
            </a:r>
            <a:endParaRPr sz="1958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9" name="object 14"/>
          <p:cNvSpPr txBox="1"/>
          <p:nvPr/>
        </p:nvSpPr>
        <p:spPr>
          <a:xfrm>
            <a:off x="8710612" y="354013"/>
            <a:ext cx="3960812" cy="3365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algn="ctr"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184" b="1" spc="-15" dirty="0" smtClean="0">
                <a:solidFill>
                  <a:srgbClr val="FFFFFF"/>
                </a:solidFill>
                <a:latin typeface="Arial"/>
                <a:cs typeface="Arial"/>
              </a:rPr>
              <a:t>2025</a:t>
            </a:r>
            <a:endParaRPr sz="2184" dirty="0">
              <a:latin typeface="Arial"/>
              <a:cs typeface="Arial"/>
            </a:endParaRPr>
          </a:p>
        </p:txBody>
      </p:sp>
      <p:sp>
        <p:nvSpPr>
          <p:cNvPr id="21" name="object 14"/>
          <p:cNvSpPr txBox="1"/>
          <p:nvPr/>
        </p:nvSpPr>
        <p:spPr>
          <a:xfrm>
            <a:off x="17245012" y="354013"/>
            <a:ext cx="3656012" cy="3365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184" b="1" spc="-15" dirty="0" smtClean="0">
                <a:solidFill>
                  <a:srgbClr val="FFFFFF"/>
                </a:solidFill>
                <a:latin typeface="Arial"/>
                <a:cs typeface="Arial"/>
              </a:rPr>
              <a:t>www.transport21.pw.edu.pl</a:t>
            </a:r>
            <a:endParaRPr lang="pl-PL" sz="2184" b="1" spc="-15" dirty="0">
              <a:solidFill>
                <a:srgbClr val="FFFFFF"/>
              </a:solidFill>
              <a:latin typeface="Arial"/>
              <a:cs typeface="Arial"/>
              <a:hlinkClick r:id="rId3"/>
            </a:endParaRPr>
          </a:p>
        </p:txBody>
      </p:sp>
      <p:sp>
        <p:nvSpPr>
          <p:cNvPr id="32" name="object 14"/>
          <p:cNvSpPr txBox="1"/>
          <p:nvPr/>
        </p:nvSpPr>
        <p:spPr>
          <a:xfrm>
            <a:off x="585788" y="29552221"/>
            <a:ext cx="6092825" cy="3365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184" b="1" spc="-15" dirty="0">
                <a:solidFill>
                  <a:srgbClr val="FFFFFF"/>
                </a:solidFill>
                <a:latin typeface="Arial"/>
                <a:cs typeface="Arial"/>
              </a:rPr>
              <a:t>TRANSPORT XXI WIEKU</a:t>
            </a:r>
            <a:endParaRPr sz="2184" dirty="0">
              <a:latin typeface="Arial"/>
              <a:cs typeface="Arial"/>
            </a:endParaRPr>
          </a:p>
        </p:txBody>
      </p:sp>
      <p:sp>
        <p:nvSpPr>
          <p:cNvPr id="33" name="object 14"/>
          <p:cNvSpPr txBox="1"/>
          <p:nvPr/>
        </p:nvSpPr>
        <p:spPr>
          <a:xfrm>
            <a:off x="8699725" y="29568434"/>
            <a:ext cx="3960812" cy="3365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9125" algn="ctr"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184" b="1" spc="-15" smtClean="0">
                <a:solidFill>
                  <a:srgbClr val="FFFFFF"/>
                </a:solidFill>
                <a:latin typeface="Arial"/>
                <a:cs typeface="Arial"/>
              </a:rPr>
              <a:t>2025 </a:t>
            </a:r>
            <a:endParaRPr sz="2184" dirty="0">
              <a:latin typeface="Arial"/>
              <a:cs typeface="Arial"/>
            </a:endParaRPr>
          </a:p>
        </p:txBody>
      </p:sp>
      <p:sp>
        <p:nvSpPr>
          <p:cNvPr id="34" name="object 14"/>
          <p:cNvSpPr txBox="1"/>
          <p:nvPr/>
        </p:nvSpPr>
        <p:spPr>
          <a:xfrm>
            <a:off x="17245012" y="29552221"/>
            <a:ext cx="3656012" cy="3365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defTabSz="137688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184" b="1" spc="-15" dirty="0" smtClean="0">
                <a:solidFill>
                  <a:srgbClr val="FFFFFF"/>
                </a:solidFill>
                <a:latin typeface="Arial"/>
                <a:cs typeface="Arial"/>
              </a:rPr>
              <a:t>www.transport21.pw.edu.pl</a:t>
            </a:r>
            <a:endParaRPr lang="pl-PL" sz="2184" b="1" spc="-15" dirty="0">
              <a:solidFill>
                <a:srgbClr val="FFFFFF"/>
              </a:solidFill>
              <a:latin typeface="Arial"/>
              <a:cs typeface="Arial"/>
              <a:hlinkClick r:id="rId3"/>
            </a:endParaRPr>
          </a:p>
        </p:txBody>
      </p:sp>
      <p:pic>
        <p:nvPicPr>
          <p:cNvPr id="3123" name="Obraz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2" y="2109788"/>
            <a:ext cx="4724400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537</Words>
  <Application>Microsoft Office PowerPoint</Application>
  <PresentationFormat>Niestandardowy</PresentationFormat>
  <Paragraphs>51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Szmigiel</dc:creator>
  <cp:lastModifiedBy>AR</cp:lastModifiedBy>
  <cp:revision>21</cp:revision>
  <dcterms:created xsi:type="dcterms:W3CDTF">2016-12-19T12:05:00Z</dcterms:created>
  <dcterms:modified xsi:type="dcterms:W3CDTF">2025-03-04T17:31:08Z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2016-12-19T00:00:00Z</vt:filetime>
  </property>
  <property fmtid="{D5CDD505-2E9C-101B-9397-08002B2CF9AE}" pid="3" name="Creator">
    <vt:lpwstr>Microsoft® Publisher 2013</vt:lpwstr>
  </property>
  <property fmtid="{D5CDD505-2E9C-101B-9397-08002B2CF9AE}" pid="4" name="LastSaved">
    <vt:filetime>2016-12-19T00:00:00Z</vt:filetime>
  </property>
</Properties>
</file>